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67" r:id="rId4"/>
    <p:sldId id="268" r:id="rId5"/>
    <p:sldId id="269" r:id="rId6"/>
    <p:sldId id="275" r:id="rId7"/>
    <p:sldId id="261" r:id="rId8"/>
    <p:sldId id="271" r:id="rId9"/>
    <p:sldId id="274" r:id="rId10"/>
    <p:sldId id="270" r:id="rId11"/>
    <p:sldId id="272" r:id="rId12"/>
    <p:sldId id="273" r:id="rId13"/>
    <p:sldId id="277" r:id="rId14"/>
    <p:sldId id="278"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3" autoAdjust="0"/>
    <p:restoredTop sz="56628"/>
  </p:normalViewPr>
  <p:slideViewPr>
    <p:cSldViewPr>
      <p:cViewPr varScale="1">
        <p:scale>
          <a:sx n="37" d="100"/>
          <a:sy n="37" d="100"/>
        </p:scale>
        <p:origin x="940" y="40"/>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9/21/2020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9/21/2020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a:t>
            </a:fld>
            <a:endParaRPr lang="en-US"/>
          </a:p>
        </p:txBody>
      </p:sp>
    </p:spTree>
    <p:extLst>
      <p:ext uri="{BB962C8B-B14F-4D97-AF65-F5344CB8AC3E}">
        <p14:creationId xmlns:p14="http://schemas.microsoft.com/office/powerpoint/2010/main" val="177100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Readings </a:t>
            </a:r>
          </a:p>
        </p:txBody>
      </p:sp>
      <p:sp>
        <p:nvSpPr>
          <p:cNvPr id="4" name="Slide Number Placeholder 3"/>
          <p:cNvSpPr>
            <a:spLocks noGrp="1"/>
          </p:cNvSpPr>
          <p:nvPr>
            <p:ph type="sldNum" sz="quarter" idx="5"/>
          </p:nvPr>
        </p:nvSpPr>
        <p:spPr/>
        <p:txBody>
          <a:bodyPr/>
          <a:lstStyle/>
          <a:p>
            <a:fld id="{9555D449-B875-4B8D-8E66-224D27E54C9A}" type="slidenum">
              <a:rPr lang="en-US" smtClean="0"/>
              <a:t>2</a:t>
            </a:fld>
            <a:endParaRPr lang="en-US"/>
          </a:p>
        </p:txBody>
      </p:sp>
    </p:spTree>
    <p:extLst>
      <p:ext uri="{BB962C8B-B14F-4D97-AF65-F5344CB8AC3E}">
        <p14:creationId xmlns:p14="http://schemas.microsoft.com/office/powerpoint/2010/main" val="422115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Final Gifts: Understanding the Special Awareness, Needs, and Communications of the Dying by </a:t>
            </a:r>
            <a:r>
              <a:rPr lang="en-US" b="1" dirty="0" err="1"/>
              <a:t>Callanan</a:t>
            </a:r>
            <a:r>
              <a:rPr lang="en-US" b="1" dirty="0"/>
              <a:t> and Kelley</a:t>
            </a:r>
          </a:p>
          <a:p>
            <a:r>
              <a:rPr lang="en-US" b="0" dirty="0"/>
              <a:t>This book by two hospice doesn’t read like a textbook at all but</a:t>
            </a:r>
            <a:r>
              <a:rPr lang="en-US" b="0" baseline="0" dirty="0"/>
              <a:t> is </a:t>
            </a:r>
            <a:r>
              <a:rPr lang="en-US" b="0" dirty="0"/>
              <a:t>actually used in nursing programs to teach nursing students</a:t>
            </a:r>
            <a:r>
              <a:rPr lang="en-US" b="0" baseline="0" dirty="0"/>
              <a:t> about the special experiences and near death communications experienced by the dying and how to approach the care of the dying in a practical and genuine way; those of you interested in critical, acute, or hospice care are advised to read this book at some point</a:t>
            </a:r>
            <a:endParaRPr lang="en-US" b="0" dirty="0"/>
          </a:p>
          <a:p>
            <a:endParaRPr lang="en-US" b="1" dirty="0"/>
          </a:p>
          <a:p>
            <a:r>
              <a:rPr lang="en-US" b="1" dirty="0"/>
              <a:t>The Last Lecture</a:t>
            </a:r>
          </a:p>
          <a:p>
            <a:r>
              <a:rPr lang="en-US" sz="1200" b="0" i="0" u="none" strike="noStrike" kern="1200" dirty="0">
                <a:solidFill>
                  <a:schemeClr val="tx1"/>
                </a:solidFill>
                <a:effectLst/>
                <a:latin typeface="+mn-lt"/>
                <a:ea typeface="+mn-ea"/>
                <a:cs typeface="+mn-cs"/>
              </a:rPr>
              <a:t>Randy Pausch was a computer science professor at Carnegie Mellon when he was diagnosed with terminal pancreatic cancer. In the tradition of the last lecture, Pausch delivered his on September 18, 2007 and called it, “The Last Lecture: Really Achieving Your Childhood Dreams.” It was filmed, uploaded to YouTube, and became a viral sensation You will face challenges as a nurse, some that will feel bigger than you can handle, but as Pausch states, “We cannot change the cards we are dealt, just how we play the hand.”</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When Breath Becomes Air by Dr. Paul Kalanithi is a similar book by a neurosurgeon with a terminal brain tumor – beautifully written self-exploration of how a</a:t>
            </a:r>
            <a:r>
              <a:rPr lang="en-US" b="1" baseline="0" dirty="0"/>
              <a:t> clinician faces his own death</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wasn’t strong like this when I started out: True stories of becoming a nurse</a:t>
            </a:r>
          </a:p>
          <a:p>
            <a:r>
              <a:rPr lang="en-US" sz="1200" b="0" i="0" u="none" strike="noStrike" kern="1200" dirty="0">
                <a:solidFill>
                  <a:schemeClr val="tx1"/>
                </a:solidFill>
                <a:effectLst/>
                <a:latin typeface="+mn-lt"/>
                <a:ea typeface="+mn-ea"/>
                <a:cs typeface="+mn-cs"/>
              </a:rPr>
              <a:t>true stories come from a range of people, from nurses-in-training to those who’ve been in the field for decades. They cover life and death, but it’s the stories about everything in between that will move you; </a:t>
            </a:r>
            <a:r>
              <a:rPr lang="en-US" sz="1200" b="1" i="0" u="none" strike="noStrike" kern="1200" dirty="0">
                <a:solidFill>
                  <a:schemeClr val="tx1"/>
                </a:solidFill>
                <a:effectLst/>
                <a:latin typeface="+mn-lt"/>
                <a:ea typeface="+mn-ea"/>
                <a:cs typeface="+mn-cs"/>
              </a:rPr>
              <a:t>this book</a:t>
            </a:r>
            <a:r>
              <a:rPr lang="en-US" sz="1200" b="1" i="0" u="none" strike="noStrike" kern="1200" baseline="0" dirty="0">
                <a:solidFill>
                  <a:schemeClr val="tx1"/>
                </a:solidFill>
                <a:effectLst/>
                <a:latin typeface="+mn-lt"/>
                <a:ea typeface="+mn-ea"/>
                <a:cs typeface="+mn-cs"/>
              </a:rPr>
              <a:t> is the closest thing to what a real nurse experiences</a:t>
            </a:r>
          </a:p>
          <a:p>
            <a:endParaRPr lang="en-US" sz="1200" b="1"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Being Mortal by </a:t>
            </a:r>
            <a:r>
              <a:rPr lang="en-US" sz="1200" b="1" i="0" u="none" strike="noStrike" kern="1200" baseline="0" dirty="0" err="1">
                <a:solidFill>
                  <a:schemeClr val="tx1"/>
                </a:solidFill>
                <a:effectLst/>
                <a:latin typeface="+mn-lt"/>
                <a:ea typeface="+mn-ea"/>
                <a:cs typeface="+mn-cs"/>
              </a:rPr>
              <a:t>Atul</a:t>
            </a:r>
            <a:r>
              <a:rPr lang="en-US" sz="1200" b="1" i="0" u="none" strike="noStrike" kern="1200" baseline="0" dirty="0">
                <a:solidFill>
                  <a:schemeClr val="tx1"/>
                </a:solidFill>
                <a:effectLst/>
                <a:latin typeface="+mn-lt"/>
                <a:ea typeface="+mn-ea"/>
                <a:cs typeface="+mn-cs"/>
              </a:rPr>
              <a:t> </a:t>
            </a:r>
            <a:r>
              <a:rPr lang="en-US" sz="1200" b="1" i="0" u="none" strike="noStrike" kern="1200" baseline="0" dirty="0" err="1">
                <a:solidFill>
                  <a:schemeClr val="tx1"/>
                </a:solidFill>
                <a:effectLst/>
                <a:latin typeface="+mn-lt"/>
                <a:ea typeface="+mn-ea"/>
                <a:cs typeface="+mn-cs"/>
              </a:rPr>
              <a:t>Gawande</a:t>
            </a:r>
            <a:endParaRPr lang="en-US" sz="1200" b="1"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Best seller by Dr. </a:t>
            </a:r>
            <a:r>
              <a:rPr lang="en-US" sz="1200" b="0" i="0" u="none" strike="noStrike" kern="1200" baseline="0" dirty="0" err="1">
                <a:solidFill>
                  <a:schemeClr val="tx1"/>
                </a:solidFill>
                <a:effectLst/>
                <a:latin typeface="+mn-lt"/>
                <a:ea typeface="+mn-ea"/>
                <a:cs typeface="+mn-cs"/>
              </a:rPr>
              <a:t>Gawande</a:t>
            </a:r>
            <a:r>
              <a:rPr lang="en-US" sz="1200" b="0" i="0" u="none" strike="noStrike" kern="1200" baseline="0" dirty="0">
                <a:solidFill>
                  <a:schemeClr val="tx1"/>
                </a:solidFill>
                <a:effectLst/>
                <a:latin typeface="+mn-lt"/>
                <a:ea typeface="+mn-ea"/>
                <a:cs typeface="+mn-cs"/>
              </a:rPr>
              <a:t>, he examines end of life care, decisions, and the challenges in navigating these decisions in today’s healthcare environment; there is a Frontline documentary based on this book. This book will give you insight into why “moral distress” and “futile care” is a big issue for today’s clinicians.</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Every patient tells a story: Medical mysteries and the art of diagnosis</a:t>
            </a:r>
          </a:p>
          <a:p>
            <a:r>
              <a:rPr lang="en-US" sz="1200" b="0" i="0" u="none" strike="noStrike" kern="1200" dirty="0">
                <a:solidFill>
                  <a:schemeClr val="tx1"/>
                </a:solidFill>
                <a:effectLst/>
                <a:latin typeface="+mn-lt"/>
                <a:ea typeface="+mn-ea"/>
                <a:cs typeface="+mn-cs"/>
              </a:rPr>
              <a:t>Dr. Sanders reminds us that the right diagnosis doesn’t always involve a computer; sometimes, the most powerful tools are listening to the details and conducting a thorough physical examination. The essays are just as thrilling as “House,” but instead of Hollywood plotlines and special effects, their potency comes from their study of the science behind the cases and the examination of what went wrong</a:t>
            </a:r>
          </a:p>
          <a:p>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Nurse: The True Story of Mary Benjamin, RN by Peggy Anderson</a:t>
            </a:r>
            <a:endParaRPr lang="en-US" sz="1200" b="1" i="0" u="none" strike="noStrike"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Written in the 80s</a:t>
            </a:r>
            <a:r>
              <a:rPr lang="en-US" sz="1200" b="0" i="0" kern="1200" baseline="0" dirty="0">
                <a:solidFill>
                  <a:schemeClr val="tx1"/>
                </a:solidFill>
                <a:effectLst/>
                <a:latin typeface="+mn-lt"/>
                <a:ea typeface="+mn-ea"/>
                <a:cs typeface="+mn-cs"/>
              </a:rPr>
              <a:t> under a pseudonym because of some of the sad truths of nursing &amp; medicine back then; a first-person account of what is is to be a nurse. A lot has changed in healthcare but this book is still an excellent </a:t>
            </a:r>
            <a:r>
              <a:rPr lang="en-US" sz="1200" b="0" i="0" kern="1200" dirty="0">
                <a:solidFill>
                  <a:schemeClr val="tx1"/>
                </a:solidFill>
                <a:effectLst/>
                <a:latin typeface="+mn-lt"/>
                <a:ea typeface="+mn-ea"/>
                <a:cs typeface="+mn-cs"/>
              </a:rPr>
              <a:t>story of eight weeks in the life of a nurse in a large urban hospital. It is all here: the joy and pain, the death and drama, the mistakes, successes, and secrets. Nurse reads like a novel, but sticks in the memory like real experience-because it is. Great read for a nursing student to enter into the mind and reality of a hospital nurse.</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Florence Nightingale - To Her Nurses by Florence Nightingale</a:t>
            </a:r>
          </a:p>
          <a:p>
            <a:r>
              <a:rPr lang="en-US" sz="1200" b="0" i="0" kern="1200" dirty="0">
                <a:solidFill>
                  <a:schemeClr val="tx1"/>
                </a:solidFill>
                <a:effectLst/>
                <a:latin typeface="+mn-lt"/>
                <a:ea typeface="+mn-ea"/>
                <a:cs typeface="+mn-cs"/>
              </a:rPr>
              <a:t>Compendium of letters</a:t>
            </a:r>
            <a:r>
              <a:rPr lang="en-US" sz="1200" b="0" i="0" kern="1200" baseline="0" dirty="0">
                <a:solidFill>
                  <a:schemeClr val="tx1"/>
                </a:solidFill>
                <a:effectLst/>
                <a:latin typeface="+mn-lt"/>
                <a:ea typeface="+mn-ea"/>
                <a:cs typeface="+mn-cs"/>
              </a:rPr>
              <a:t> written by Florence Nightingale to her nurses; much more relevant and interesting than her more famous “Notes on Nursing”; in her letters she addresses all kinds of things we still face today including treating patients of all backgrounds and classes with respect, dealing with patient deaths including </a:t>
            </a:r>
            <a:r>
              <a:rPr lang="en-US" sz="1200" b="0" i="0" kern="1200" baseline="0" dirty="0" err="1">
                <a:solidFill>
                  <a:schemeClr val="tx1"/>
                </a:solidFill>
                <a:effectLst/>
                <a:latin typeface="+mn-lt"/>
                <a:ea typeface="+mn-ea"/>
                <a:cs typeface="+mn-cs"/>
              </a:rPr>
              <a:t>peds</a:t>
            </a:r>
            <a:r>
              <a:rPr lang="en-US" sz="1200" b="0" i="0" kern="1200" baseline="0" dirty="0">
                <a:solidFill>
                  <a:schemeClr val="tx1"/>
                </a:solidFill>
                <a:effectLst/>
                <a:latin typeface="+mn-lt"/>
                <a:ea typeface="+mn-ea"/>
                <a:cs typeface="+mn-cs"/>
              </a:rPr>
              <a:t>, good versus bad charge nurses, nurse bullying and gossiping, night shift nursing, the need to have grit and matter-of-factness as a nurse, being moral examples to our patients but never proselytizing or preaching to them. Florence was a religious person who believed she was called by God to serve as a nurse and her exploration of her faith is genuine; those of you who are religious may appreciate her discourse on this topic but everyone at some point in their career will find something to relate to in this book.</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5</a:t>
            </a:fld>
            <a:endParaRPr lang="en-US"/>
          </a:p>
        </p:txBody>
      </p:sp>
    </p:spTree>
    <p:extLst>
      <p:ext uri="{BB962C8B-B14F-4D97-AF65-F5344CB8AC3E}">
        <p14:creationId xmlns:p14="http://schemas.microsoft.com/office/powerpoint/2010/main" val="236350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Frontline: Facing Death</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Exceptional documentary look at critical illness and the end of life. Every nursing</a:t>
            </a:r>
            <a:r>
              <a:rPr lang="en-US" b="0" baseline="0" dirty="0"/>
              <a:t> student should watch this – and its likely that one of your classes will have you watch this; available for free via PBS 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Frontline:</a:t>
            </a:r>
            <a:r>
              <a:rPr lang="en-US" b="1" baseline="0" dirty="0"/>
              <a:t> Being Mortal</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Dr. </a:t>
            </a:r>
            <a:r>
              <a:rPr lang="en-US" b="0" baseline="0" dirty="0" err="1"/>
              <a:t>Atul</a:t>
            </a:r>
            <a:r>
              <a:rPr lang="en-US" b="0" baseline="0" dirty="0"/>
              <a:t> </a:t>
            </a:r>
            <a:r>
              <a:rPr lang="en-US" b="0" baseline="0" dirty="0" err="1"/>
              <a:t>Gawande’s</a:t>
            </a:r>
            <a:r>
              <a:rPr lang="en-US" b="0" baseline="0" dirty="0"/>
              <a:t> exploration of the end of life decisions and care in today’s healthcare environment; similar to his book; available for free via PBS 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Extremis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Documentary on life threatening illness in the ICU, only about 30 minutes long, available on Netflix; pretty good but not as good as the Frontline documentaries</a:t>
            </a:r>
            <a:endParaRPr lang="en-US" b="0" dirty="0"/>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Escape Fire: The Fight to Rescue the American Healthcare System</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documentary will prove interesting to healthcare professionals who see issues with the system every day</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The Immortal Life of Henrietta Lacks</a:t>
            </a:r>
          </a:p>
          <a:p>
            <a:r>
              <a:rPr lang="en-US" sz="1200" b="0" i="0" u="none" strike="noStrike" kern="1200" dirty="0">
                <a:solidFill>
                  <a:schemeClr val="tx1"/>
                </a:solidFill>
                <a:effectLst/>
                <a:latin typeface="+mn-lt"/>
                <a:ea typeface="+mn-ea"/>
                <a:cs typeface="+mn-cs"/>
              </a:rPr>
              <a:t>Cancerous cells from Henrietta Lacks lead to breakthroughs that change the face of medicine</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Living in Emergency</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documentary film follows four doctors – all working with Doctors Without Borders – as they struggle to provide healthcare in the war-torn regions of Liberia and DR Congo.</a:t>
            </a:r>
          </a:p>
          <a:p>
            <a:endParaRPr lang="en-US" dirty="0"/>
          </a:p>
          <a:p>
            <a:r>
              <a:rPr lang="en-US" b="1" dirty="0"/>
              <a:t>Mission Critical – Inside the ICU</a:t>
            </a:r>
          </a:p>
          <a:p>
            <a:r>
              <a:rPr lang="en-US" b="0" dirty="0"/>
              <a:t>BBC documentary</a:t>
            </a:r>
            <a:r>
              <a:rPr lang="en-US" b="0" baseline="0" dirty="0"/>
              <a:t> series available on YouTube; critical care in the British ICU looks different (paper charting, open wards, less nursing autonomy) but the fundamentals are the same and this is a very interesting and engaging series. In episode one, observe how they are always short staffed for nurses and short of beds, just like us.</a:t>
            </a:r>
            <a:endParaRPr lang="en-US" b="0" dirty="0"/>
          </a:p>
          <a:p>
            <a:endParaRPr lang="en-US" dirty="0"/>
          </a:p>
          <a:p>
            <a:r>
              <a:rPr lang="en-US" b="1" dirty="0"/>
              <a:t>The American Nurse</a:t>
            </a:r>
          </a:p>
          <a:p>
            <a:r>
              <a:rPr lang="en-US" sz="1200" b="0" i="0" u="none" strike="noStrike" kern="1200" dirty="0">
                <a:solidFill>
                  <a:schemeClr val="tx1"/>
                </a:solidFill>
                <a:effectLst/>
                <a:latin typeface="+mn-lt"/>
                <a:ea typeface="+mn-ea"/>
                <a:cs typeface="+mn-cs"/>
              </a:rPr>
              <a:t>This documentary examines the healthcare system by following five nurses who work in different areas of healthcare, including working with veterans, cancer patients, in hospice at a prison and in labor and delivery. </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Heroin(e)</a:t>
            </a:r>
          </a:p>
          <a:p>
            <a:r>
              <a:rPr lang="en-US" sz="1200" b="0" i="0" u="none" strike="noStrike" kern="1200" dirty="0">
                <a:solidFill>
                  <a:schemeClr val="tx1"/>
                </a:solidFill>
                <a:effectLst/>
                <a:latin typeface="+mn-lt"/>
                <a:ea typeface="+mn-ea"/>
                <a:cs typeface="+mn-cs"/>
              </a:rPr>
              <a:t>his documentary focuses on the medical professionals who are working hard to combat the epidemic and trying to save the lives of those who have fallen into the depths of addiction. Nominated for an Academy Award, this documentary is set in West Virginia</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Sicko</a:t>
            </a:r>
          </a:p>
          <a:p>
            <a:r>
              <a:rPr lang="en-US" sz="1200" b="0" i="0" u="none" strike="noStrike" kern="1200" dirty="0">
                <a:solidFill>
                  <a:schemeClr val="tx1"/>
                </a:solidFill>
                <a:effectLst/>
                <a:latin typeface="+mn-lt"/>
                <a:ea typeface="+mn-ea"/>
                <a:cs typeface="+mn-cs"/>
              </a:rPr>
              <a:t> Michael Moore medical documentary also is controversial, as it uses personal stories to portray a healthcare system in the United States that is not fair for those who do not have the money for the best insurance. </a:t>
            </a:r>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6</a:t>
            </a:fld>
            <a:endParaRPr lang="en-US"/>
          </a:p>
        </p:txBody>
      </p:sp>
    </p:spTree>
    <p:extLst>
      <p:ext uri="{BB962C8B-B14F-4D97-AF65-F5344CB8AC3E}">
        <p14:creationId xmlns:p14="http://schemas.microsoft.com/office/powerpoint/2010/main" val="203196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your graduating year, you will have a senior preceptorship.</a:t>
            </a: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8</a:t>
            </a:fld>
            <a:endParaRPr lang="en-US"/>
          </a:p>
        </p:txBody>
      </p:sp>
    </p:spTree>
    <p:extLst>
      <p:ext uri="{BB962C8B-B14F-4D97-AF65-F5344CB8AC3E}">
        <p14:creationId xmlns:p14="http://schemas.microsoft.com/office/powerpoint/2010/main" val="389793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never know who knows who and who you’ll need for a reference letter – leave a good impression and be the professional nurse you aspire to be</a:t>
            </a:r>
          </a:p>
        </p:txBody>
      </p:sp>
      <p:sp>
        <p:nvSpPr>
          <p:cNvPr id="4" name="Slide Number Placeholder 3"/>
          <p:cNvSpPr>
            <a:spLocks noGrp="1"/>
          </p:cNvSpPr>
          <p:nvPr>
            <p:ph type="sldNum" sz="quarter" idx="10"/>
          </p:nvPr>
        </p:nvSpPr>
        <p:spPr/>
        <p:txBody>
          <a:bodyPr/>
          <a:lstStyle/>
          <a:p>
            <a:fld id="{9555D449-B875-4B8D-8E66-224D27E54C9A}" type="slidenum">
              <a:rPr lang="uk-UA" smtClean="0"/>
              <a:t>9</a:t>
            </a:fld>
            <a:endParaRPr lang="uk-UA"/>
          </a:p>
        </p:txBody>
      </p:sp>
    </p:spTree>
    <p:extLst>
      <p:ext uri="{BB962C8B-B14F-4D97-AF65-F5344CB8AC3E}">
        <p14:creationId xmlns:p14="http://schemas.microsoft.com/office/powerpoint/2010/main" val="142954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opportunity to get involved is a chance</a:t>
            </a:r>
            <a:r>
              <a:rPr lang="en-US" baseline="0" dirty="0"/>
              <a:t> to make a great impression, make a good connection, and maybe lead you to a great position as a graduate nurse; the more you get experience, the more comfortable you’ll be as a student nurse. For example: if you can make a bed with ease, you can focus on the critical thinking required of an RN.</a:t>
            </a: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uk-UA" smtClean="0"/>
              <a:t>11</a:t>
            </a:fld>
            <a:endParaRPr lang="uk-UA"/>
          </a:p>
        </p:txBody>
      </p:sp>
    </p:spTree>
    <p:extLst>
      <p:ext uri="{BB962C8B-B14F-4D97-AF65-F5344CB8AC3E}">
        <p14:creationId xmlns:p14="http://schemas.microsoft.com/office/powerpoint/2010/main" val="1935955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9/21/2020</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9/21/2020</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9/21/2020</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9/21/2020</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9/21/2020</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9/21/2020</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9/21/2020</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9/21/2020</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Succeed in Nursing School</a:t>
            </a:r>
          </a:p>
        </p:txBody>
      </p:sp>
      <p:sp>
        <p:nvSpPr>
          <p:cNvPr id="3" name="Subtitle 2"/>
          <p:cNvSpPr>
            <a:spLocks noGrp="1"/>
          </p:cNvSpPr>
          <p:nvPr>
            <p:ph type="subTitle" idx="1"/>
          </p:nvPr>
        </p:nvSpPr>
        <p:spPr>
          <a:xfrm>
            <a:off x="626225" y="5486400"/>
            <a:ext cx="4098175" cy="685800"/>
          </a:xfrm>
        </p:spPr>
        <p:txBody>
          <a:bodyPr/>
          <a:lstStyle/>
          <a:p>
            <a:r>
              <a:rPr lang="en-US" dirty="0"/>
              <a:t>By: Lindsey Bloom, BSN, RN, CCRN, SCRN</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D86F-7B63-544C-9373-21A18EE3D99A}"/>
              </a:ext>
            </a:extLst>
          </p:cNvPr>
          <p:cNvSpPr>
            <a:spLocks noGrp="1"/>
          </p:cNvSpPr>
          <p:nvPr>
            <p:ph type="title"/>
          </p:nvPr>
        </p:nvSpPr>
        <p:spPr/>
        <p:txBody>
          <a:bodyPr/>
          <a:lstStyle/>
          <a:p>
            <a:r>
              <a:rPr lang="en-US" dirty="0"/>
              <a:t>Summer Externships</a:t>
            </a:r>
          </a:p>
        </p:txBody>
      </p:sp>
      <p:sp>
        <p:nvSpPr>
          <p:cNvPr id="3" name="Content Placeholder 2">
            <a:extLst>
              <a:ext uri="{FF2B5EF4-FFF2-40B4-BE49-F238E27FC236}">
                <a16:creationId xmlns:a16="http://schemas.microsoft.com/office/drawing/2014/main" id="{58CE19FA-86EA-864E-B7AA-03B4FD260400}"/>
              </a:ext>
            </a:extLst>
          </p:cNvPr>
          <p:cNvSpPr>
            <a:spLocks noGrp="1"/>
          </p:cNvSpPr>
          <p:nvPr>
            <p:ph idx="1"/>
          </p:nvPr>
        </p:nvSpPr>
        <p:spPr>
          <a:xfrm>
            <a:off x="1143000" y="1828799"/>
            <a:ext cx="9525000" cy="4724401"/>
          </a:xfrm>
        </p:spPr>
        <p:txBody>
          <a:bodyPr>
            <a:normAutofit lnSpcReduction="10000"/>
          </a:bodyPr>
          <a:lstStyle/>
          <a:p>
            <a:r>
              <a:rPr lang="en-US" dirty="0"/>
              <a:t>Different hospitals around the nation have extern programs while you are in nursing school where you can live near the hospital and work alongside a preceptor. You also attend classes and hospitals ”sell” you a graduate nurse position after nursing school by providing you tours and fun experiences with your fellow externs.</a:t>
            </a:r>
          </a:p>
          <a:p>
            <a:r>
              <a:rPr lang="en-US" dirty="0"/>
              <a:t>These programs are competitive, but they get your foot in the door to make an impression. </a:t>
            </a:r>
          </a:p>
          <a:p>
            <a:r>
              <a:rPr lang="en-US" dirty="0"/>
              <a:t>The programs will pay you during the summer. </a:t>
            </a:r>
          </a:p>
          <a:p>
            <a:r>
              <a:rPr lang="en-US" dirty="0"/>
              <a:t>You will be able to have an amazing experience as a nursing school student. You might make life-long friends with your fellow externs.</a:t>
            </a:r>
          </a:p>
          <a:p>
            <a:r>
              <a:rPr lang="en-US" dirty="0"/>
              <a:t>One example: Mayo Clinic Summer III, which takes place in the last summer before your capstone</a:t>
            </a:r>
          </a:p>
          <a:p>
            <a:endParaRPr lang="en-US" dirty="0"/>
          </a:p>
        </p:txBody>
      </p:sp>
    </p:spTree>
    <p:extLst>
      <p:ext uri="{BB962C8B-B14F-4D97-AF65-F5344CB8AC3E}">
        <p14:creationId xmlns:p14="http://schemas.microsoft.com/office/powerpoint/2010/main" val="259685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B66B-DCFA-E643-A10B-1047AEDC82BC}"/>
              </a:ext>
            </a:extLst>
          </p:cNvPr>
          <p:cNvSpPr>
            <a:spLocks noGrp="1"/>
          </p:cNvSpPr>
          <p:nvPr>
            <p:ph type="title"/>
          </p:nvPr>
        </p:nvSpPr>
        <p:spPr/>
        <p:txBody>
          <a:bodyPr/>
          <a:lstStyle/>
          <a:p>
            <a:r>
              <a:rPr lang="en-US" dirty="0"/>
              <a:t>Get Involved!</a:t>
            </a:r>
          </a:p>
        </p:txBody>
      </p:sp>
      <p:sp>
        <p:nvSpPr>
          <p:cNvPr id="3" name="Content Placeholder 2">
            <a:extLst>
              <a:ext uri="{FF2B5EF4-FFF2-40B4-BE49-F238E27FC236}">
                <a16:creationId xmlns:a16="http://schemas.microsoft.com/office/drawing/2014/main" id="{5FEF8DA3-156B-F24E-850F-C156F19ACD65}"/>
              </a:ext>
            </a:extLst>
          </p:cNvPr>
          <p:cNvSpPr>
            <a:spLocks noGrp="1"/>
          </p:cNvSpPr>
          <p:nvPr>
            <p:ph idx="1"/>
          </p:nvPr>
        </p:nvSpPr>
        <p:spPr>
          <a:xfrm>
            <a:off x="10633" y="1676400"/>
            <a:ext cx="8371367" cy="5181600"/>
          </a:xfrm>
        </p:spPr>
        <p:txBody>
          <a:bodyPr>
            <a:normAutofit fontScale="92500" lnSpcReduction="10000"/>
          </a:bodyPr>
          <a:lstStyle/>
          <a:p>
            <a:r>
              <a:rPr lang="en-US" dirty="0"/>
              <a:t>Think ahead of what will set you apart for the future</a:t>
            </a:r>
          </a:p>
          <a:p>
            <a:r>
              <a:rPr lang="en-US" b="1" dirty="0"/>
              <a:t>Join SNA and then participate! Be a class rep, develop community events (charity run/ball/auction; blood donation </a:t>
            </a:r>
            <a:r>
              <a:rPr lang="en-US" b="1" dirty="0" err="1"/>
              <a:t>etc</a:t>
            </a:r>
            <a:r>
              <a:rPr lang="en-US" b="1" dirty="0"/>
              <a:t>)</a:t>
            </a:r>
          </a:p>
          <a:p>
            <a:r>
              <a:rPr lang="en-US" dirty="0"/>
              <a:t>Join another medical based group at school</a:t>
            </a:r>
          </a:p>
          <a:p>
            <a:r>
              <a:rPr lang="en-US" b="1" dirty="0"/>
              <a:t>Volunteer at a hospital – this can lead to a job as a CNA or RN</a:t>
            </a:r>
          </a:p>
          <a:p>
            <a:r>
              <a:rPr lang="en-US" dirty="0"/>
              <a:t>Volunteer as a medical interpreter or animal therapy leader</a:t>
            </a:r>
          </a:p>
          <a:p>
            <a:r>
              <a:rPr lang="en-US" b="1" dirty="0"/>
              <a:t>Become a CNA, medical assistant, or phlebotomist</a:t>
            </a:r>
          </a:p>
          <a:p>
            <a:r>
              <a:rPr lang="en-US" dirty="0"/>
              <a:t>Do things in the community that are healthcare-related</a:t>
            </a:r>
          </a:p>
          <a:p>
            <a:r>
              <a:rPr lang="en-US" dirty="0"/>
              <a:t>Become a mentor for students a year below you</a:t>
            </a:r>
          </a:p>
          <a:p>
            <a:r>
              <a:rPr lang="en-US" dirty="0"/>
              <a:t>Volunteer with the American Red Cross – they have scholarships and they’ll sponsor you to attend NSNA conferences</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t="18951" r="-5340"/>
          <a:stretch/>
        </p:blipFill>
        <p:spPr>
          <a:xfrm>
            <a:off x="8153400" y="2590800"/>
            <a:ext cx="3847214" cy="29330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999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CDAE9-53B4-0749-AE63-3994ED038474}"/>
              </a:ext>
            </a:extLst>
          </p:cNvPr>
          <p:cNvSpPr>
            <a:spLocks noGrp="1"/>
          </p:cNvSpPr>
          <p:nvPr>
            <p:ph type="title"/>
          </p:nvPr>
        </p:nvSpPr>
        <p:spPr/>
        <p:txBody>
          <a:bodyPr/>
          <a:lstStyle/>
          <a:p>
            <a:r>
              <a:rPr lang="en-US" dirty="0"/>
              <a:t>Looking for work?</a:t>
            </a:r>
          </a:p>
        </p:txBody>
      </p:sp>
      <p:sp>
        <p:nvSpPr>
          <p:cNvPr id="3" name="Content Placeholder 2">
            <a:extLst>
              <a:ext uri="{FF2B5EF4-FFF2-40B4-BE49-F238E27FC236}">
                <a16:creationId xmlns:a16="http://schemas.microsoft.com/office/drawing/2014/main" id="{AB6410FD-E957-A047-8EEC-0980316A4D14}"/>
              </a:ext>
            </a:extLst>
          </p:cNvPr>
          <p:cNvSpPr>
            <a:spLocks noGrp="1"/>
          </p:cNvSpPr>
          <p:nvPr>
            <p:ph idx="1"/>
          </p:nvPr>
        </p:nvSpPr>
        <p:spPr/>
        <p:txBody>
          <a:bodyPr/>
          <a:lstStyle/>
          <a:p>
            <a:r>
              <a:rPr lang="en-US" dirty="0"/>
              <a:t>Create an Excel spreadsheet with all of the new graduate jobs when the application is open and last day to submit a lot with what is required</a:t>
            </a:r>
          </a:p>
          <a:p>
            <a:r>
              <a:rPr lang="en-US" b="1" dirty="0"/>
              <a:t>Create a portfolio that represents yourself</a:t>
            </a:r>
          </a:p>
          <a:p>
            <a:r>
              <a:rPr lang="en-US" dirty="0"/>
              <a:t>Practice, Practice, Practice interviewing</a:t>
            </a:r>
          </a:p>
          <a:p>
            <a:r>
              <a:rPr lang="en-US" dirty="0"/>
              <a:t>Apply to a bunch of places prior to obtaining your NCLEX and after </a:t>
            </a:r>
          </a:p>
          <a:p>
            <a:r>
              <a:rPr lang="en-US" dirty="0"/>
              <a:t>Apply out of state if necessary</a:t>
            </a:r>
          </a:p>
          <a:p>
            <a:endParaRPr lang="en-US" dirty="0"/>
          </a:p>
        </p:txBody>
      </p:sp>
    </p:spTree>
    <p:extLst>
      <p:ext uri="{BB962C8B-B14F-4D97-AF65-F5344CB8AC3E}">
        <p14:creationId xmlns:p14="http://schemas.microsoft.com/office/powerpoint/2010/main" val="3522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1ED8-AAE8-804E-B4A3-304BADFA6B50}"/>
              </a:ext>
            </a:extLst>
          </p:cNvPr>
          <p:cNvSpPr>
            <a:spLocks noGrp="1"/>
          </p:cNvSpPr>
          <p:nvPr>
            <p:ph type="title"/>
          </p:nvPr>
        </p:nvSpPr>
        <p:spPr/>
        <p:txBody>
          <a:bodyPr/>
          <a:lstStyle/>
          <a:p>
            <a:r>
              <a:rPr lang="en-US" dirty="0"/>
              <a:t>Nursing Symposiums</a:t>
            </a:r>
          </a:p>
        </p:txBody>
      </p:sp>
      <p:sp>
        <p:nvSpPr>
          <p:cNvPr id="3" name="Content Placeholder 2">
            <a:extLst>
              <a:ext uri="{FF2B5EF4-FFF2-40B4-BE49-F238E27FC236}">
                <a16:creationId xmlns:a16="http://schemas.microsoft.com/office/drawing/2014/main" id="{B5559C0D-A935-4B46-BEC4-0F09F1CCB562}"/>
              </a:ext>
            </a:extLst>
          </p:cNvPr>
          <p:cNvSpPr>
            <a:spLocks noGrp="1"/>
          </p:cNvSpPr>
          <p:nvPr>
            <p:ph idx="1"/>
          </p:nvPr>
        </p:nvSpPr>
        <p:spPr>
          <a:xfrm>
            <a:off x="571500" y="1600200"/>
            <a:ext cx="11049000" cy="5029201"/>
          </a:xfrm>
        </p:spPr>
        <p:txBody>
          <a:bodyPr/>
          <a:lstStyle/>
          <a:p>
            <a:r>
              <a:rPr lang="en-US" dirty="0"/>
              <a:t>You can attend as a nursing student!</a:t>
            </a:r>
          </a:p>
          <a:p>
            <a:r>
              <a:rPr lang="en-US" dirty="0"/>
              <a:t>Depending on what your interests are, there is a conference for you.</a:t>
            </a:r>
          </a:p>
          <a:p>
            <a:pPr lvl="1"/>
            <a:r>
              <a:rPr lang="en-US" dirty="0"/>
              <a:t>Emergency Nursing Association (ENA)</a:t>
            </a:r>
          </a:p>
          <a:p>
            <a:pPr lvl="1"/>
            <a:r>
              <a:rPr lang="en-US" dirty="0"/>
              <a:t>American Association of Critical Care Nurses (AACN)</a:t>
            </a:r>
          </a:p>
          <a:p>
            <a:pPr lvl="1"/>
            <a:r>
              <a:rPr lang="en-US" dirty="0"/>
              <a:t>Academy of Medical Surgical Nurses (AMSN)</a:t>
            </a:r>
          </a:p>
          <a:p>
            <a:pPr lvl="1"/>
            <a:r>
              <a:rPr lang="en-US" dirty="0"/>
              <a:t>Society of Critical Care medicine (SCCM)</a:t>
            </a:r>
          </a:p>
          <a:p>
            <a:pPr lvl="1"/>
            <a:r>
              <a:rPr lang="en-US" dirty="0"/>
              <a:t>Association of perioperative Registered Nurses (AORN)</a:t>
            </a:r>
          </a:p>
          <a:p>
            <a:pPr lvl="1"/>
            <a:r>
              <a:rPr lang="en-US" dirty="0"/>
              <a:t>National Association of Neonatal Nurses (NANN)</a:t>
            </a:r>
          </a:p>
          <a:p>
            <a:pPr lvl="1"/>
            <a:r>
              <a:rPr lang="en-US" dirty="0"/>
              <a:t>Society of Pediatric Nurses (SPN) </a:t>
            </a:r>
          </a:p>
          <a:p>
            <a:pPr lvl="1"/>
            <a:r>
              <a:rPr lang="en-US" dirty="0"/>
              <a:t>Sigma Theta Tau</a:t>
            </a:r>
          </a:p>
          <a:p>
            <a:r>
              <a:rPr lang="en-US" dirty="0"/>
              <a:t>You can also get involved with the local nursing chapters! </a:t>
            </a:r>
          </a:p>
          <a:p>
            <a:pPr lvl="1"/>
            <a:endParaRPr lang="en-US" dirty="0"/>
          </a:p>
        </p:txBody>
      </p:sp>
    </p:spTree>
    <p:extLst>
      <p:ext uri="{BB962C8B-B14F-4D97-AF65-F5344CB8AC3E}">
        <p14:creationId xmlns:p14="http://schemas.microsoft.com/office/powerpoint/2010/main" val="166499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041FE-5E38-7D4F-8632-06894C4BF7C1}"/>
              </a:ext>
            </a:extLst>
          </p:cNvPr>
          <p:cNvSpPr>
            <a:spLocks noGrp="1"/>
          </p:cNvSpPr>
          <p:nvPr>
            <p:ph type="title"/>
          </p:nvPr>
        </p:nvSpPr>
        <p:spPr/>
        <p:txBody>
          <a:bodyPr/>
          <a:lstStyle/>
          <a:p>
            <a:r>
              <a:rPr lang="en-US" dirty="0"/>
              <a:t>AACN San Fernando Valley Chapter </a:t>
            </a:r>
          </a:p>
        </p:txBody>
      </p:sp>
      <p:pic>
        <p:nvPicPr>
          <p:cNvPr id="5" name="Content Placeholder 4">
            <a:extLst>
              <a:ext uri="{FF2B5EF4-FFF2-40B4-BE49-F238E27FC236}">
                <a16:creationId xmlns:a16="http://schemas.microsoft.com/office/drawing/2014/main" id="{0D43EDE1-C660-9049-83A7-2EF0BD01F2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600201"/>
            <a:ext cx="11734800" cy="5257800"/>
          </a:xfrm>
        </p:spPr>
      </p:pic>
    </p:spTree>
    <p:extLst>
      <p:ext uri="{BB962C8B-B14F-4D97-AF65-F5344CB8AC3E}">
        <p14:creationId xmlns:p14="http://schemas.microsoft.com/office/powerpoint/2010/main" val="4292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B4FC-E170-B348-94E7-4CB18291F674}"/>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FA347205-C9D9-3C47-876D-849CCE393B09}"/>
              </a:ext>
            </a:extLst>
          </p:cNvPr>
          <p:cNvSpPr>
            <a:spLocks noGrp="1"/>
          </p:cNvSpPr>
          <p:nvPr>
            <p:ph idx="1"/>
          </p:nvPr>
        </p:nvSpPr>
        <p:spPr/>
        <p:txBody>
          <a:bodyPr/>
          <a:lstStyle/>
          <a:p>
            <a:pPr marL="0" indent="0">
              <a:buNone/>
            </a:pPr>
            <a:r>
              <a:rPr lang="en-US" dirty="0"/>
              <a:t>Contact info</a:t>
            </a:r>
          </a:p>
          <a:p>
            <a:pPr marL="0" indent="0">
              <a:buNone/>
            </a:pPr>
            <a:r>
              <a:rPr lang="en-US" dirty="0"/>
              <a:t>Lindsey Bloom, BSN, RN, CCRN, SCRN</a:t>
            </a:r>
          </a:p>
          <a:p>
            <a:pPr marL="0" indent="0">
              <a:buNone/>
            </a:pPr>
            <a:r>
              <a:rPr lang="en-US" dirty="0"/>
              <a:t>Email: </a:t>
            </a:r>
            <a:r>
              <a:rPr lang="en-US" dirty="0" err="1"/>
              <a:t>LBloomRN@gmail.com</a:t>
            </a:r>
            <a:endParaRPr lang="en-US" dirty="0"/>
          </a:p>
        </p:txBody>
      </p:sp>
    </p:spTree>
    <p:extLst>
      <p:ext uri="{BB962C8B-B14F-4D97-AF65-F5344CB8AC3E}">
        <p14:creationId xmlns:p14="http://schemas.microsoft.com/office/powerpoint/2010/main" val="45226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Classes</a:t>
            </a:r>
          </a:p>
        </p:txBody>
      </p:sp>
      <p:sp>
        <p:nvSpPr>
          <p:cNvPr id="3" name="Content Placeholder 2"/>
          <p:cNvSpPr>
            <a:spLocks noGrp="1"/>
          </p:cNvSpPr>
          <p:nvPr>
            <p:ph idx="1"/>
          </p:nvPr>
        </p:nvSpPr>
        <p:spPr/>
        <p:txBody>
          <a:bodyPr/>
          <a:lstStyle/>
          <a:p>
            <a:r>
              <a:rPr lang="en-US" b="1" dirty="0"/>
              <a:t>Attend all of your classes even if attendance is not required. </a:t>
            </a:r>
          </a:p>
          <a:p>
            <a:r>
              <a:rPr lang="en-US" dirty="0"/>
              <a:t>Complete all of your readings as best you can</a:t>
            </a:r>
          </a:p>
          <a:p>
            <a:r>
              <a:rPr lang="en-US" dirty="0"/>
              <a:t>Try to create nursing study sheets that you will be able to use for class but also for the NCLEX.  </a:t>
            </a:r>
            <a:r>
              <a:rPr lang="en-US" b="1" dirty="0"/>
              <a:t>Handwritten drug flash cards are a very good way to study for pharmacology and the NCLEX</a:t>
            </a:r>
            <a:r>
              <a:rPr lang="en-US" dirty="0"/>
              <a:t>.</a:t>
            </a:r>
          </a:p>
          <a:p>
            <a:r>
              <a:rPr lang="en-US" dirty="0"/>
              <a:t>Practice makes perfect within skills lab. So make sure you nail physical assessment because you will impress your preceptors and be a thorough nurse during clinicals. </a:t>
            </a:r>
          </a:p>
          <a:p>
            <a:r>
              <a:rPr lang="en-US" b="1" dirty="0"/>
              <a:t>Grades are important, whether for graduate school or finding a job.</a:t>
            </a:r>
          </a:p>
          <a:p>
            <a:pPr marL="0" indent="0">
              <a:buNone/>
            </a:pPr>
            <a:endParaRPr lang="en-US" dirty="0"/>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F498-DD46-344F-88FE-797DA4E12F32}"/>
              </a:ext>
            </a:extLst>
          </p:cNvPr>
          <p:cNvSpPr>
            <a:spLocks noGrp="1"/>
          </p:cNvSpPr>
          <p:nvPr>
            <p:ph type="title"/>
          </p:nvPr>
        </p:nvSpPr>
        <p:spPr/>
        <p:txBody>
          <a:bodyPr/>
          <a:lstStyle/>
          <a:p>
            <a:r>
              <a:rPr lang="en-US" dirty="0"/>
              <a:t>Nursing Clinicals</a:t>
            </a:r>
          </a:p>
        </p:txBody>
      </p:sp>
      <p:sp>
        <p:nvSpPr>
          <p:cNvPr id="3" name="Content Placeholder 2">
            <a:extLst>
              <a:ext uri="{FF2B5EF4-FFF2-40B4-BE49-F238E27FC236}">
                <a16:creationId xmlns:a16="http://schemas.microsoft.com/office/drawing/2014/main" id="{50EB360E-4E00-A843-9A47-ABC71DA0AF71}"/>
              </a:ext>
            </a:extLst>
          </p:cNvPr>
          <p:cNvSpPr>
            <a:spLocks noGrp="1"/>
          </p:cNvSpPr>
          <p:nvPr>
            <p:ph idx="1"/>
          </p:nvPr>
        </p:nvSpPr>
        <p:spPr>
          <a:xfrm>
            <a:off x="990600" y="1828800"/>
            <a:ext cx="10058400" cy="4876801"/>
          </a:xfrm>
        </p:spPr>
        <p:txBody>
          <a:bodyPr/>
          <a:lstStyle/>
          <a:p>
            <a:r>
              <a:rPr lang="en-US" dirty="0"/>
              <a:t>Be present, Be positive, &amp; Be passionate</a:t>
            </a:r>
          </a:p>
          <a:p>
            <a:r>
              <a:rPr lang="en-US" dirty="0"/>
              <a:t>Be willing to learn and early to clinicals.</a:t>
            </a:r>
          </a:p>
          <a:p>
            <a:r>
              <a:rPr lang="en-US" dirty="0"/>
              <a:t>Take notes and ask lots of questions. </a:t>
            </a:r>
          </a:p>
          <a:p>
            <a:r>
              <a:rPr lang="en-US" dirty="0"/>
              <a:t>Always look for learning opportunities with your preceptor or instructor</a:t>
            </a:r>
          </a:p>
          <a:p>
            <a:r>
              <a:rPr lang="en-US" dirty="0"/>
              <a:t>Volunteer to be part of every procedure, even if it’s a bed bath. </a:t>
            </a:r>
          </a:p>
          <a:p>
            <a:r>
              <a:rPr lang="en-US" dirty="0"/>
              <a:t>Get a good night’s rest the night before. </a:t>
            </a:r>
          </a:p>
          <a:p>
            <a:r>
              <a:rPr lang="en-US" dirty="0"/>
              <a:t>Bring snacks and a nutritious lunch to keep you cognizant. </a:t>
            </a:r>
          </a:p>
          <a:p>
            <a:r>
              <a:rPr lang="en-US" dirty="0"/>
              <a:t>On your last shift, bring some treats and a card to the staff nurses thanking them for being so willing to teach all of you. </a:t>
            </a:r>
          </a:p>
        </p:txBody>
      </p:sp>
    </p:spTree>
    <p:extLst>
      <p:ext uri="{BB962C8B-B14F-4D97-AF65-F5344CB8AC3E}">
        <p14:creationId xmlns:p14="http://schemas.microsoft.com/office/powerpoint/2010/main" val="361335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69D2-84A1-0648-A408-8B30531174B5}"/>
              </a:ext>
            </a:extLst>
          </p:cNvPr>
          <p:cNvSpPr>
            <a:spLocks noGrp="1"/>
          </p:cNvSpPr>
          <p:nvPr>
            <p:ph type="title"/>
          </p:nvPr>
        </p:nvSpPr>
        <p:spPr/>
        <p:txBody>
          <a:bodyPr/>
          <a:lstStyle/>
          <a:p>
            <a:r>
              <a:rPr lang="en-US" dirty="0"/>
              <a:t>Survival Kit Resources</a:t>
            </a:r>
          </a:p>
        </p:txBody>
      </p:sp>
      <p:sp>
        <p:nvSpPr>
          <p:cNvPr id="3" name="Content Placeholder 2">
            <a:extLst>
              <a:ext uri="{FF2B5EF4-FFF2-40B4-BE49-F238E27FC236}">
                <a16:creationId xmlns:a16="http://schemas.microsoft.com/office/drawing/2014/main" id="{A3F700A6-F82B-2B49-B7A0-6B202CBF9AFB}"/>
              </a:ext>
            </a:extLst>
          </p:cNvPr>
          <p:cNvSpPr>
            <a:spLocks noGrp="1"/>
          </p:cNvSpPr>
          <p:nvPr>
            <p:ph idx="1"/>
          </p:nvPr>
        </p:nvSpPr>
        <p:spPr>
          <a:xfrm>
            <a:off x="425921" y="1828797"/>
            <a:ext cx="10210800" cy="4648201"/>
          </a:xfrm>
        </p:spPr>
        <p:txBody>
          <a:bodyPr>
            <a:normAutofit lnSpcReduction="10000"/>
          </a:bodyPr>
          <a:lstStyle/>
          <a:p>
            <a:r>
              <a:rPr lang="en-US" dirty="0"/>
              <a:t>Apps, Apps, Apps (Instagram, Facebook, </a:t>
            </a:r>
            <a:r>
              <a:rPr lang="en-US" dirty="0" err="1"/>
              <a:t>Medicaltalks</a:t>
            </a:r>
            <a:r>
              <a:rPr lang="en-US" dirty="0"/>
              <a:t>, </a:t>
            </a:r>
            <a:r>
              <a:rPr lang="en-US" dirty="0" err="1"/>
              <a:t>Medicalpedia</a:t>
            </a:r>
            <a:r>
              <a:rPr lang="en-US" dirty="0"/>
              <a:t>, Dr. </a:t>
            </a:r>
            <a:r>
              <a:rPr lang="en-US" dirty="0" err="1"/>
              <a:t>ZDoggMD</a:t>
            </a:r>
            <a:r>
              <a:rPr lang="en-US" dirty="0"/>
              <a:t>, Nicole </a:t>
            </a:r>
            <a:r>
              <a:rPr lang="en-US" dirty="0" err="1"/>
              <a:t>Kupchik</a:t>
            </a:r>
            <a:r>
              <a:rPr lang="en-US" dirty="0"/>
              <a:t>)</a:t>
            </a:r>
          </a:p>
          <a:p>
            <a:r>
              <a:rPr lang="en-US" dirty="0" err="1"/>
              <a:t>Allnurses.com</a:t>
            </a:r>
            <a:endParaRPr lang="en-US" dirty="0"/>
          </a:p>
          <a:p>
            <a:r>
              <a:rPr lang="en-US" dirty="0"/>
              <a:t>Your classmates (misery loves company)</a:t>
            </a:r>
          </a:p>
          <a:p>
            <a:r>
              <a:rPr lang="en-US" dirty="0"/>
              <a:t>AACN pocket cards</a:t>
            </a:r>
          </a:p>
          <a:p>
            <a:r>
              <a:rPr lang="en-US" dirty="0"/>
              <a:t>CINAHL/ </a:t>
            </a:r>
            <a:r>
              <a:rPr lang="en-US" dirty="0" err="1"/>
              <a:t>Pubmed</a:t>
            </a:r>
            <a:r>
              <a:rPr lang="en-US" dirty="0"/>
              <a:t>/ </a:t>
            </a:r>
            <a:r>
              <a:rPr lang="en-US" dirty="0" err="1"/>
              <a:t>Embase</a:t>
            </a:r>
            <a:endParaRPr lang="en-US" dirty="0"/>
          </a:p>
          <a:p>
            <a:r>
              <a:rPr lang="en-US" b="1" dirty="0"/>
              <a:t>Saunders NCLEX RN Exam App and Book</a:t>
            </a:r>
          </a:p>
          <a:p>
            <a:r>
              <a:rPr lang="en-US" b="1" dirty="0"/>
              <a:t>Nursing Made Incredibly Easy books – especially the EKG book</a:t>
            </a:r>
          </a:p>
          <a:p>
            <a:pPr lvl="1"/>
            <a:r>
              <a:rPr lang="en-US" b="1" dirty="0"/>
              <a:t>The website and journal are also good; this series is engaging &amp; easy to understand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220200" y="3581400"/>
            <a:ext cx="2196157" cy="2315225"/>
          </a:xfrm>
          <a:prstGeom prst="rect">
            <a:avLst/>
          </a:prstGeom>
        </p:spPr>
      </p:pic>
    </p:spTree>
    <p:extLst>
      <p:ext uri="{BB962C8B-B14F-4D97-AF65-F5344CB8AC3E}">
        <p14:creationId xmlns:p14="http://schemas.microsoft.com/office/powerpoint/2010/main" val="49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D5B0-846B-FB48-86B0-FA0896F8C0A8}"/>
              </a:ext>
            </a:extLst>
          </p:cNvPr>
          <p:cNvSpPr>
            <a:spLocks noGrp="1"/>
          </p:cNvSpPr>
          <p:nvPr>
            <p:ph type="title"/>
          </p:nvPr>
        </p:nvSpPr>
        <p:spPr/>
        <p:txBody>
          <a:bodyPr/>
          <a:lstStyle/>
          <a:p>
            <a:r>
              <a:rPr lang="en-US" dirty="0"/>
              <a:t>Books to add to the Nursing Experience</a:t>
            </a:r>
          </a:p>
        </p:txBody>
      </p:sp>
      <p:sp>
        <p:nvSpPr>
          <p:cNvPr id="3" name="Content Placeholder 2">
            <a:extLst>
              <a:ext uri="{FF2B5EF4-FFF2-40B4-BE49-F238E27FC236}">
                <a16:creationId xmlns:a16="http://schemas.microsoft.com/office/drawing/2014/main" id="{EA536D22-44B7-8D4E-AEA7-EEC0719FD0D8}"/>
              </a:ext>
            </a:extLst>
          </p:cNvPr>
          <p:cNvSpPr>
            <a:spLocks noGrp="1"/>
          </p:cNvSpPr>
          <p:nvPr>
            <p:ph idx="1"/>
          </p:nvPr>
        </p:nvSpPr>
        <p:spPr>
          <a:xfrm>
            <a:off x="152400" y="1676400"/>
            <a:ext cx="11506200" cy="4953000"/>
          </a:xfrm>
        </p:spPr>
        <p:txBody>
          <a:bodyPr>
            <a:normAutofit/>
          </a:bodyPr>
          <a:lstStyle/>
          <a:p>
            <a:r>
              <a:rPr lang="en-US" b="1" dirty="0"/>
              <a:t>Final Gifts: Understanding the Special Awareness, Needs, and Communications of the Dying by </a:t>
            </a:r>
            <a:r>
              <a:rPr lang="en-US" b="1" dirty="0" err="1"/>
              <a:t>Callanan</a:t>
            </a:r>
            <a:r>
              <a:rPr lang="en-US" b="1" dirty="0"/>
              <a:t> and Kelley</a:t>
            </a:r>
          </a:p>
          <a:p>
            <a:r>
              <a:rPr lang="en-US" dirty="0"/>
              <a:t>The Last Lecture by Randy </a:t>
            </a:r>
            <a:r>
              <a:rPr lang="en-US" dirty="0" err="1"/>
              <a:t>Pausch</a:t>
            </a:r>
            <a:r>
              <a:rPr lang="en-US" dirty="0"/>
              <a:t>; When Breath Becomes Air by Dr. Paul Kalanithi </a:t>
            </a:r>
          </a:p>
          <a:p>
            <a:r>
              <a:rPr lang="en-US" b="1" dirty="0"/>
              <a:t>I Wasn’t Strong Like This when I Started Out: True stories of Becoming a Nurse by Lee </a:t>
            </a:r>
            <a:r>
              <a:rPr lang="en-US" b="1" dirty="0" err="1"/>
              <a:t>Gutkind</a:t>
            </a:r>
            <a:r>
              <a:rPr lang="en-US" b="1" dirty="0"/>
              <a:t> – highly recommended</a:t>
            </a:r>
          </a:p>
          <a:p>
            <a:r>
              <a:rPr lang="en-US" dirty="0"/>
              <a:t>Being Mortal by </a:t>
            </a:r>
            <a:r>
              <a:rPr lang="en-US" dirty="0" err="1"/>
              <a:t>Atul</a:t>
            </a:r>
            <a:r>
              <a:rPr lang="en-US" dirty="0"/>
              <a:t> </a:t>
            </a:r>
            <a:r>
              <a:rPr lang="en-US" dirty="0" err="1"/>
              <a:t>Gawande</a:t>
            </a:r>
            <a:endParaRPr lang="en-US" dirty="0"/>
          </a:p>
          <a:p>
            <a:r>
              <a:rPr lang="en-US" dirty="0"/>
              <a:t>Every Patient Tells a Story: Medical mysteries and the Art of Diagnosis by Lisa Sanders</a:t>
            </a:r>
          </a:p>
          <a:p>
            <a:r>
              <a:rPr lang="en-US" dirty="0"/>
              <a:t>Nurse: The True Story of Mary Benjamin, RN by Peggy Anderson</a:t>
            </a:r>
          </a:p>
          <a:p>
            <a:r>
              <a:rPr lang="en-US" dirty="0"/>
              <a:t>Florence Nightingale - To Her Nurses (New Edition) by Florence Nightingale</a:t>
            </a:r>
          </a:p>
          <a:p>
            <a:endParaRPr lang="en-US" dirty="0"/>
          </a:p>
          <a:p>
            <a:endParaRPr lang="en-US" dirty="0"/>
          </a:p>
          <a:p>
            <a:endParaRPr lang="en-US" dirty="0"/>
          </a:p>
        </p:txBody>
      </p:sp>
    </p:spTree>
    <p:extLst>
      <p:ext uri="{BB962C8B-B14F-4D97-AF65-F5344CB8AC3E}">
        <p14:creationId xmlns:p14="http://schemas.microsoft.com/office/powerpoint/2010/main" val="233642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11C3-A97B-C34C-ACFE-A899A802AA26}"/>
              </a:ext>
            </a:extLst>
          </p:cNvPr>
          <p:cNvSpPr>
            <a:spLocks noGrp="1"/>
          </p:cNvSpPr>
          <p:nvPr>
            <p:ph type="title"/>
          </p:nvPr>
        </p:nvSpPr>
        <p:spPr/>
        <p:txBody>
          <a:bodyPr/>
          <a:lstStyle/>
          <a:p>
            <a:r>
              <a:rPr lang="en-US" dirty="0"/>
              <a:t>Documentaries to add to the Nursing Experience</a:t>
            </a:r>
          </a:p>
        </p:txBody>
      </p:sp>
      <p:sp>
        <p:nvSpPr>
          <p:cNvPr id="3" name="Content Placeholder 2">
            <a:extLst>
              <a:ext uri="{FF2B5EF4-FFF2-40B4-BE49-F238E27FC236}">
                <a16:creationId xmlns:a16="http://schemas.microsoft.com/office/drawing/2014/main" id="{B39DE4D2-81A8-B240-898D-56BD3307A6C1}"/>
              </a:ext>
            </a:extLst>
          </p:cNvPr>
          <p:cNvSpPr>
            <a:spLocks noGrp="1"/>
          </p:cNvSpPr>
          <p:nvPr>
            <p:ph idx="1"/>
          </p:nvPr>
        </p:nvSpPr>
        <p:spPr>
          <a:xfrm>
            <a:off x="304800" y="1752600"/>
            <a:ext cx="10363200" cy="5105399"/>
          </a:xfrm>
        </p:spPr>
        <p:txBody>
          <a:bodyPr>
            <a:normAutofit fontScale="92500" lnSpcReduction="20000"/>
          </a:bodyPr>
          <a:lstStyle/>
          <a:p>
            <a:r>
              <a:rPr lang="en-US" b="1" dirty="0"/>
              <a:t>Year of the Nurse and Midwife Film (Tickets $6, &amp; you can watch it virtually)</a:t>
            </a:r>
          </a:p>
          <a:p>
            <a:r>
              <a:rPr lang="en-US" b="1" dirty="0"/>
              <a:t>Frontline: Facing Death – highly recommended </a:t>
            </a:r>
          </a:p>
          <a:p>
            <a:r>
              <a:rPr lang="en-US" dirty="0"/>
              <a:t>Frontline: Being Mortal</a:t>
            </a:r>
          </a:p>
          <a:p>
            <a:r>
              <a:rPr lang="en-US" dirty="0"/>
              <a:t>Extremis</a:t>
            </a:r>
          </a:p>
          <a:p>
            <a:r>
              <a:rPr lang="en-US" b="1" dirty="0"/>
              <a:t>Escape Fire: The Fight to Rescue American Healthcare</a:t>
            </a:r>
          </a:p>
          <a:p>
            <a:r>
              <a:rPr lang="en-US" b="1" dirty="0"/>
              <a:t>The Immortal Life of Henrietta Lacks</a:t>
            </a:r>
          </a:p>
          <a:p>
            <a:r>
              <a:rPr lang="en-US" dirty="0"/>
              <a:t>Living in Emergency</a:t>
            </a:r>
          </a:p>
          <a:p>
            <a:r>
              <a:rPr lang="en-US" dirty="0"/>
              <a:t>Mission Critical – Inside the ICU (BBC via YouTube)</a:t>
            </a:r>
          </a:p>
          <a:p>
            <a:r>
              <a:rPr lang="en-US" dirty="0"/>
              <a:t>The American Nurse</a:t>
            </a:r>
          </a:p>
          <a:p>
            <a:r>
              <a:rPr lang="en-US" dirty="0"/>
              <a:t>Heroin(e)</a:t>
            </a:r>
          </a:p>
          <a:p>
            <a:r>
              <a:rPr lang="en-US" dirty="0"/>
              <a:t>Sicko</a:t>
            </a:r>
          </a:p>
          <a:p>
            <a:endParaRPr lang="en-US" dirty="0"/>
          </a:p>
        </p:txBody>
      </p:sp>
    </p:spTree>
    <p:extLst>
      <p:ext uri="{BB962C8B-B14F-4D97-AF65-F5344CB8AC3E}">
        <p14:creationId xmlns:p14="http://schemas.microsoft.com/office/powerpoint/2010/main" val="130949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371600"/>
            <a:ext cx="7772400" cy="3177380"/>
          </a:xfrm>
        </p:spPr>
        <p:txBody>
          <a:bodyPr/>
          <a:lstStyle/>
          <a:p>
            <a:pPr algn="ctr"/>
            <a:r>
              <a:rPr lang="en-US" dirty="0"/>
              <a:t>How to Best Position Yourself to Land a Great New Graduate Nurse Job</a:t>
            </a:r>
          </a:p>
        </p:txBody>
      </p:sp>
    </p:spTree>
    <p:extLst>
      <p:ext uri="{BB962C8B-B14F-4D97-AF65-F5344CB8AC3E}">
        <p14:creationId xmlns:p14="http://schemas.microsoft.com/office/powerpoint/2010/main" val="35377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46476-7A55-4C45-86BD-A6641C55B9D0}"/>
              </a:ext>
            </a:extLst>
          </p:cNvPr>
          <p:cNvSpPr>
            <a:spLocks noGrp="1"/>
          </p:cNvSpPr>
          <p:nvPr>
            <p:ph type="title"/>
          </p:nvPr>
        </p:nvSpPr>
        <p:spPr/>
        <p:txBody>
          <a:bodyPr/>
          <a:lstStyle/>
          <a:p>
            <a:r>
              <a:rPr lang="en-US" dirty="0"/>
              <a:t>Senior Preceptorship</a:t>
            </a:r>
          </a:p>
        </p:txBody>
      </p:sp>
      <p:sp>
        <p:nvSpPr>
          <p:cNvPr id="3" name="Content Placeholder 2">
            <a:extLst>
              <a:ext uri="{FF2B5EF4-FFF2-40B4-BE49-F238E27FC236}">
                <a16:creationId xmlns:a16="http://schemas.microsoft.com/office/drawing/2014/main" id="{2FF7F50C-5861-E544-B214-BB60B3FD62A8}"/>
              </a:ext>
            </a:extLst>
          </p:cNvPr>
          <p:cNvSpPr>
            <a:spLocks noGrp="1"/>
          </p:cNvSpPr>
          <p:nvPr>
            <p:ph idx="1"/>
          </p:nvPr>
        </p:nvSpPr>
        <p:spPr>
          <a:xfrm>
            <a:off x="762000" y="1828799"/>
            <a:ext cx="10515600" cy="5029201"/>
          </a:xfrm>
        </p:spPr>
        <p:txBody>
          <a:bodyPr/>
          <a:lstStyle/>
          <a:p>
            <a:r>
              <a:rPr lang="en-US" dirty="0"/>
              <a:t>If you are able to choose a clinical placement, choose a location that you have dreamt about working at place, and a unit that you particularly enjoy. </a:t>
            </a:r>
          </a:p>
          <a:p>
            <a:r>
              <a:rPr lang="en-US" dirty="0"/>
              <a:t>What if you do not have a unit of interest?</a:t>
            </a:r>
          </a:p>
          <a:p>
            <a:r>
              <a:rPr lang="en-US" dirty="0"/>
              <a:t>Try to get to know your preceptor really well, they might be the one writing you a letter of recommendation. </a:t>
            </a:r>
          </a:p>
          <a:p>
            <a:r>
              <a:rPr lang="en-US" dirty="0"/>
              <a:t>If you have a capstone project, pick something that will definitely help the unit. </a:t>
            </a:r>
          </a:p>
          <a:p>
            <a:r>
              <a:rPr lang="en-US" dirty="0"/>
              <a:t>If you do not have a capstone project, volunteer your time to help the unit with a nursing project they are working on. </a:t>
            </a:r>
          </a:p>
          <a:p>
            <a:endParaRPr lang="en-US" dirty="0"/>
          </a:p>
        </p:txBody>
      </p:sp>
    </p:spTree>
    <p:extLst>
      <p:ext uri="{BB962C8B-B14F-4D97-AF65-F5344CB8AC3E}">
        <p14:creationId xmlns:p14="http://schemas.microsoft.com/office/powerpoint/2010/main" val="208775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1060-0FDC-A848-87B2-EF5FE9D850AC}"/>
              </a:ext>
            </a:extLst>
          </p:cNvPr>
          <p:cNvSpPr>
            <a:spLocks noGrp="1"/>
          </p:cNvSpPr>
          <p:nvPr>
            <p:ph type="title"/>
          </p:nvPr>
        </p:nvSpPr>
        <p:spPr/>
        <p:txBody>
          <a:bodyPr/>
          <a:lstStyle/>
          <a:p>
            <a:r>
              <a:rPr lang="en-US" dirty="0"/>
              <a:t>Things Students Shouldn’t Do</a:t>
            </a:r>
          </a:p>
        </p:txBody>
      </p:sp>
      <p:sp>
        <p:nvSpPr>
          <p:cNvPr id="3" name="Content Placeholder 2">
            <a:extLst>
              <a:ext uri="{FF2B5EF4-FFF2-40B4-BE49-F238E27FC236}">
                <a16:creationId xmlns:a16="http://schemas.microsoft.com/office/drawing/2014/main" id="{E07BB05B-D23D-604B-99E3-4C42AC35CC95}"/>
              </a:ext>
            </a:extLst>
          </p:cNvPr>
          <p:cNvSpPr>
            <a:spLocks noGrp="1"/>
          </p:cNvSpPr>
          <p:nvPr>
            <p:ph idx="1"/>
          </p:nvPr>
        </p:nvSpPr>
        <p:spPr>
          <a:xfrm>
            <a:off x="685800" y="1905000"/>
            <a:ext cx="9982200" cy="4572001"/>
          </a:xfrm>
        </p:spPr>
        <p:txBody>
          <a:bodyPr/>
          <a:lstStyle/>
          <a:p>
            <a:r>
              <a:rPr lang="en-US" dirty="0"/>
              <a:t>Do not act like you know everything, regardless of your prior experience</a:t>
            </a:r>
          </a:p>
          <a:p>
            <a:r>
              <a:rPr lang="en-US" dirty="0"/>
              <a:t>Do not be disrespectful</a:t>
            </a:r>
          </a:p>
          <a:p>
            <a:r>
              <a:rPr lang="en-US" dirty="0"/>
              <a:t>Do not say ”no”</a:t>
            </a:r>
          </a:p>
          <a:p>
            <a:r>
              <a:rPr lang="en-US" dirty="0"/>
              <a:t>Do not have a bad attitude</a:t>
            </a:r>
          </a:p>
          <a:p>
            <a:r>
              <a:rPr lang="en-US" dirty="0"/>
              <a:t>Do not act as if a clinical task is boring or beneath you</a:t>
            </a:r>
          </a:p>
          <a:p>
            <a:r>
              <a:rPr lang="en-US" dirty="0"/>
              <a:t>Do not use vulgar language</a:t>
            </a:r>
          </a:p>
          <a:p>
            <a:r>
              <a:rPr lang="en-US" dirty="0"/>
              <a:t>Do not check your cell phone at clinical or in class unless utilizing a nursing app</a:t>
            </a:r>
          </a:p>
        </p:txBody>
      </p:sp>
    </p:spTree>
    <p:extLst>
      <p:ext uri="{BB962C8B-B14F-4D97-AF65-F5344CB8AC3E}">
        <p14:creationId xmlns:p14="http://schemas.microsoft.com/office/powerpoint/2010/main" val="404190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16x9</Template>
  <TotalTime>10858</TotalTime>
  <Words>2344</Words>
  <Application>Microsoft Office PowerPoint</Application>
  <PresentationFormat>Widescreen</PresentationFormat>
  <Paragraphs>162</Paragraphs>
  <Slides>15</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Franklin Gothic Medium</vt:lpstr>
      <vt:lpstr>Medical Design 16x9</vt:lpstr>
      <vt:lpstr>How to Succeed in Nursing School</vt:lpstr>
      <vt:lpstr>Nursing Classes</vt:lpstr>
      <vt:lpstr>Nursing Clinicals</vt:lpstr>
      <vt:lpstr>Survival Kit Resources</vt:lpstr>
      <vt:lpstr>Books to add to the Nursing Experience</vt:lpstr>
      <vt:lpstr>Documentaries to add to the Nursing Experience</vt:lpstr>
      <vt:lpstr>How to Best Position Yourself to Land a Great New Graduate Nurse Job</vt:lpstr>
      <vt:lpstr>Senior Preceptorship</vt:lpstr>
      <vt:lpstr>Things Students Shouldn’t Do</vt:lpstr>
      <vt:lpstr>Summer Externships</vt:lpstr>
      <vt:lpstr>Get Involved!</vt:lpstr>
      <vt:lpstr>Looking for work?</vt:lpstr>
      <vt:lpstr>Nursing Symposiums</vt:lpstr>
      <vt:lpstr>AACN San Fernando Valley Chapter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Succeed in Nursing School</dc:title>
  <dc:creator>Microsoft Office User</dc:creator>
  <cp:lastModifiedBy>Alexandra Kershaw</cp:lastModifiedBy>
  <cp:revision>34</cp:revision>
  <dcterms:created xsi:type="dcterms:W3CDTF">2020-08-24T08:09:44Z</dcterms:created>
  <dcterms:modified xsi:type="dcterms:W3CDTF">2020-09-21T21:33:21Z</dcterms:modified>
</cp:coreProperties>
</file>